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9"/>
  </p:notesMasterIdLst>
  <p:sldIdLst>
    <p:sldId id="257" r:id="rId2"/>
    <p:sldId id="259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78" r:id="rId2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9A39"/>
    <a:srgbClr val="1D3A00"/>
    <a:srgbClr val="5EEC3C"/>
    <a:srgbClr val="990099"/>
    <a:srgbClr val="CC0099"/>
    <a:srgbClr val="FE9202"/>
    <a:srgbClr val="007033"/>
    <a:srgbClr val="6C1A00"/>
    <a:srgbClr val="00AACC"/>
    <a:srgbClr val="003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0" d="100"/>
          <a:sy n="90" d="100"/>
        </p:scale>
        <p:origin x="816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8965" y="2877159"/>
            <a:ext cx="8246070" cy="137434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5" y="4251504"/>
            <a:ext cx="8246070" cy="610821"/>
          </a:xfrm>
        </p:spPr>
        <p:txBody>
          <a:bodyPr>
            <a:normAutofit/>
          </a:bodyPr>
          <a:lstStyle>
            <a:lvl1pPr marL="0" indent="0" algn="ctr">
              <a:buNone/>
              <a:defRPr sz="2800" b="0" i="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044699"/>
            <a:ext cx="8246070" cy="610821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655520"/>
            <a:ext cx="8246070" cy="3206802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4130" y="433880"/>
            <a:ext cx="6260905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4130" y="1044700"/>
            <a:ext cx="6260905" cy="351106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044700"/>
            <a:ext cx="8093365" cy="610820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808225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280622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808225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280622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12.07108.pdf%C3%A3%E2%82%AC%E2%80%9A" TargetMode="External"/><Relationship Id="rId2" Type="http://schemas.openxmlformats.org/officeDocument/2006/relationships/hyperlink" Target="https://ieeexplore.ieee.org/document/8308186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Convolutional_neural_network" TargetMode="External"/><Relationship Id="rId5" Type="http://schemas.openxmlformats.org/officeDocument/2006/relationships/hyperlink" Target="https://www.geeksforgeeks.org/applying-convolutional-neural-network-on-mnist-dataset/" TargetMode="External"/><Relationship Id="rId4" Type="http://schemas.openxmlformats.org/officeDocument/2006/relationships/hyperlink" Target="https://lamiae-hana.medium.com/an-intro-to-convolutional-neural-networks-cnn-9f1c2d888fa1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Provider  :   </a:t>
            </a:r>
            <a:r>
              <a:rPr lang="en-US" dirty="0" err="1"/>
              <a:t>Hamzeh</a:t>
            </a:r>
            <a:r>
              <a:rPr lang="en-US" dirty="0"/>
              <a:t> </a:t>
            </a:r>
            <a:r>
              <a:rPr lang="en-US" dirty="0" err="1"/>
              <a:t>Pirvand</a:t>
            </a:r>
            <a:endParaRPr lang="en-US" dirty="0"/>
          </a:p>
          <a:p>
            <a:r>
              <a:rPr lang="en-US" dirty="0"/>
              <a:t>Lesson :  Neural Network</a:t>
            </a:r>
            <a:endParaRPr lang="fa-IR" dirty="0"/>
          </a:p>
          <a:p>
            <a:r>
              <a:rPr lang="en-US" dirty="0"/>
              <a:t>Topic : CNN</a:t>
            </a:r>
          </a:p>
          <a:p>
            <a:r>
              <a:rPr lang="en-US" dirty="0"/>
              <a:t>Fall 2021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47236-C0C0-44C1-9139-46390F32B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    </a:t>
            </a:r>
            <a:r>
              <a:rPr lang="en-US" sz="20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100" b="1" dirty="0" err="1">
                <a:effectLst/>
                <a:latin typeface="Tahom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ConvNets</a:t>
            </a:r>
            <a:r>
              <a:rPr lang="en-US" sz="3100" b="1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-Feature-Learning</a:t>
            </a:r>
            <a:endParaRPr lang="en-US" sz="31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097DCA-95B3-4965-8F0A-F60353703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0360" y="1960930"/>
            <a:ext cx="4275740" cy="152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6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BC6C2-06AB-4AED-B852-0AE897E54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    </a:t>
            </a:r>
            <a:br>
              <a:rPr lang="en-US" dirty="0"/>
            </a:b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en-US" sz="22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Convolutional Neural Network Architecture</a:t>
            </a:r>
            <a:br>
              <a:rPr lang="en-US" sz="22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A1EA42-B3E7-429B-9132-8D1BDFA2DD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1868" y="1733457"/>
            <a:ext cx="5724640" cy="213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138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CB525-6B7B-4EE7-90A9-F535BA7E3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    </a:t>
            </a:r>
            <a:br>
              <a:rPr lang="en-US" dirty="0"/>
            </a:br>
            <a:r>
              <a:rPr lang="en-US" sz="3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</a:t>
            </a:r>
            <a:r>
              <a:rPr lang="en-US" sz="31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Convolutional Layer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33C94F2-D6E6-4EE1-AD71-E24956B4C0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655" y="1502815"/>
            <a:ext cx="5228823" cy="30457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3882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9BF8D-D5EB-4FDB-88E1-EEA70F1D4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Convolutional Layer</a:t>
            </a:r>
            <a:endParaRPr lang="en-US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Content Placeholder 3" descr="Deep Learning: Convolutional Neural Networks (aplikasi) - Artificial  intelligence and data science">
            <a:extLst>
              <a:ext uri="{FF2B5EF4-FFF2-40B4-BE49-F238E27FC236}">
                <a16:creationId xmlns:a16="http://schemas.microsoft.com/office/drawing/2014/main" id="{E6421A22-4EDF-4BA2-BC92-28F79FE56F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825" y="1195387"/>
            <a:ext cx="3514725" cy="3209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9019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39BC5-A2C3-425C-B337-AB2577DF9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18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US" sz="18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</a:t>
            </a:r>
            <a:r>
              <a:rPr lang="en-US" sz="3100" b="1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Convolutional Layer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4" name="Content Placeholder 3" descr="Applied Deep Learning - Part 4: Convolutional Neural Networks | by Arden  Dertat | Towards Data Science">
            <a:extLst>
              <a:ext uri="{FF2B5EF4-FFF2-40B4-BE49-F238E27FC236}">
                <a16:creationId xmlns:a16="http://schemas.microsoft.com/office/drawing/2014/main" id="{80EEED16-6F06-4768-93D4-7E753C59CA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950" y="1502815"/>
            <a:ext cx="5057058" cy="29644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8191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6C138-0C9C-4C50-8626-B5EB9EE1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18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US" sz="18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                   </a:t>
            </a:r>
            <a:r>
              <a:rPr lang="en-US" sz="3100" b="1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Stride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4" name="Content Placeholder 3" descr="Convolutional Neural Networks | Machine Learning Tutorial">
            <a:extLst>
              <a:ext uri="{FF2B5EF4-FFF2-40B4-BE49-F238E27FC236}">
                <a16:creationId xmlns:a16="http://schemas.microsoft.com/office/drawing/2014/main" id="{A01AD5F4-6E4D-4788-90AE-9341A4A94C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655" y="1655520"/>
            <a:ext cx="4959909" cy="29006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8065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EB3C7-DC36-4396-B992-CA8C8CAA5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    Stride</a:t>
            </a:r>
            <a:endParaRPr lang="en-US" sz="2800" b="1" dirty="0"/>
          </a:p>
        </p:txBody>
      </p:sp>
      <p:pic>
        <p:nvPicPr>
          <p:cNvPr id="4" name="Content Placeholder 3" descr="Applied Deep Learning - Part 4: Convolutional Neural Networks | by Arden  Dertat | Towards Data Science">
            <a:extLst>
              <a:ext uri="{FF2B5EF4-FFF2-40B4-BE49-F238E27FC236}">
                <a16:creationId xmlns:a16="http://schemas.microsoft.com/office/drawing/2014/main" id="{73AF6C8B-8447-4254-987F-B3268FA84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065" y="1502815"/>
            <a:ext cx="4337952" cy="2785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6000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94D0-AD75-4791-BD00-25840E198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Padding</a:t>
            </a:r>
          </a:p>
        </p:txBody>
      </p:sp>
      <p:pic>
        <p:nvPicPr>
          <p:cNvPr id="4" name="Content Placeholder 3" descr="Convolutional Neural Network Architecture | CNN Architecture">
            <a:extLst>
              <a:ext uri="{FF2B5EF4-FFF2-40B4-BE49-F238E27FC236}">
                <a16:creationId xmlns:a16="http://schemas.microsoft.com/office/drawing/2014/main" id="{5EE4F2EB-DDFA-44C3-87A5-08F9A55EB4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655" y="1655520"/>
            <a:ext cx="4887052" cy="24435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9104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71E21-4436-46D6-8EAA-2B390E21F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18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US" sz="18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 </a:t>
            </a:r>
            <a:r>
              <a:rPr lang="en-US" sz="3100" b="1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Max Pooling Layer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4" name="Content Placeholder 3" descr="ML Practicum: Image Classification | Google Developers">
            <a:extLst>
              <a:ext uri="{FF2B5EF4-FFF2-40B4-BE49-F238E27FC236}">
                <a16:creationId xmlns:a16="http://schemas.microsoft.com/office/drawing/2014/main" id="{54D5EF03-3F8B-4108-ACF1-2E39A8E2D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950" y="1808225"/>
            <a:ext cx="5497872" cy="24468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6654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90557-15B0-41B5-840B-CD53A2541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18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US" sz="18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</a:t>
            </a:r>
            <a:r>
              <a:rPr lang="en-US" sz="3100" b="1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Fully connected Layer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A196BF-B06A-4329-936A-52FEC67D8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655" y="1808225"/>
            <a:ext cx="5160236" cy="21341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5797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Feed-Forward Neural Network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CC20FE-666C-477F-8DF5-20A3514D5B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938" y="1457325"/>
            <a:ext cx="4762500" cy="2686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3DACA-772E-4627-8346-E08679D3B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     </a:t>
            </a:r>
            <a:r>
              <a:rPr lang="en-US" sz="2700" b="1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A first look at a neural network</a:t>
            </a:r>
            <a:endParaRPr lang="en-US" sz="27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41245D-ED6D-4145-9DC9-D6CE6C8C6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130" y="1126853"/>
            <a:ext cx="5944115" cy="334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5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9AE1D3-6473-4734-B28F-A8B7C9C63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942" y="1502815"/>
            <a:ext cx="5944115" cy="283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24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E0C92D-C14E-4A4D-9CF1-62909D551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942" y="1350110"/>
            <a:ext cx="5944115" cy="312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44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A89124-62F8-4037-A739-1A65734FF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942" y="1502815"/>
            <a:ext cx="5944115" cy="293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48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6F4171-B5E4-4185-9B40-F75DD01F6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942" y="1502815"/>
            <a:ext cx="5944115" cy="278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65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63CD6F-AA2E-46B2-9193-B559B3922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942" y="1655520"/>
            <a:ext cx="5944115" cy="240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13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EF29F2-3242-4608-AC5D-EAAC4AE46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195" y="1502814"/>
            <a:ext cx="6566315" cy="290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733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02F12-18A0-4050-8507-458E161C9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References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B4A2D-3282-4FF4-9DFB-CCC942577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4130" y="1044700"/>
            <a:ext cx="6413610" cy="3511061"/>
          </a:xfrm>
        </p:spPr>
        <p:txBody>
          <a:bodyPr>
            <a:normAutofit/>
          </a:bodyPr>
          <a:lstStyle/>
          <a:p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hlinkClick r:id="rId2"/>
            </a:endParaRPr>
          </a:p>
          <a:p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hlinkClick r:id="rId2"/>
            </a:endParaRPr>
          </a:p>
          <a:p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https://ieeexplore.ieee.org/document/8308186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https://arxiv.org/pdf/1512.07108.pdf%C3%A3%E2%82%AC%E2%80%9A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https://lamiae-hana.medium.com/an-intro-to-convolutional-neural-networks-cnn-9f1c2d888fa1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https://www.geeksforgeeks.org/applying-convolutional-neural-network-on-mnist-dataset/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https://en.wikipedia.org/wiki/Convolutional_neural_network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670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48FEC-3544-41C8-B188-B8FDFF02D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Input Features</a:t>
            </a:r>
          </a:p>
        </p:txBody>
      </p:sp>
      <p:pic>
        <p:nvPicPr>
          <p:cNvPr id="4" name="Content Placeholder 3" descr="Gradient descent, how neural networks learn | Deep learning, part 2 Mathematics, three blue one brown, 3 blue 1 brown, machine learning, neural networks, deep learning, gradient descent discover-deep learning GIF">
            <a:extLst>
              <a:ext uri="{FF2B5EF4-FFF2-40B4-BE49-F238E27FC236}">
                <a16:creationId xmlns:a16="http://schemas.microsoft.com/office/drawing/2014/main" id="{0CAB7EBE-A5CE-4D69-8EBE-25AB5D1CA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638" y="1609725"/>
            <a:ext cx="4229100" cy="2381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0137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4EC21-EFD6-471E-9B91-46CC10283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Convolutional Neural Network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26A8C1-2B84-46EA-959D-6818F0588A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5771" y="1960930"/>
            <a:ext cx="3817624" cy="167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11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C4B17-E16C-4CA5-A2D1-69B8944CA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Input is image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2510BD-4D91-4CF0-BB65-3B67714F7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130" y="1803567"/>
            <a:ext cx="5944115" cy="199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50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17125-346A-4365-B6D4-861D5AA05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</a:t>
            </a:r>
            <a:b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</a:t>
            </a:r>
            <a:r>
              <a:rPr lang="en-US" sz="2800" b="1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ConvNets</a:t>
            </a:r>
            <a:r>
              <a:rPr lang="en-US" sz="28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vs  Regular-NN</a:t>
            </a:r>
            <a:br>
              <a:rPr lang="en-US" sz="28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B997D-DCF4-4243-AA2E-FA467D4D9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Local Receptive Field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E72132-E078-4452-92EA-4FAE0C262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289" y="2219740"/>
            <a:ext cx="5468586" cy="187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3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A0DFD-1AFB-4E39-A5DB-D690BCACE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</a:t>
            </a:r>
            <a:br>
              <a:rPr lang="en-US" dirty="0"/>
            </a:br>
            <a:r>
              <a:rPr lang="en-US" dirty="0"/>
              <a:t>       </a:t>
            </a:r>
            <a:r>
              <a:rPr lang="en-US" sz="3100" b="1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ConvNets</a:t>
            </a:r>
            <a:r>
              <a:rPr lang="en-US" sz="31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vs  Regular-NN</a:t>
            </a:r>
            <a:br>
              <a:rPr lang="en-US" sz="31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31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3D725B-222D-4E2E-9C3D-8B1B58F5F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2460" y="1827953"/>
            <a:ext cx="5523455" cy="194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026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1D16-BA3B-46B8-86F1-BA3D7D8AF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     </a:t>
            </a:r>
            <a:r>
              <a:rPr lang="en-US" sz="3100" b="1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ConvNets</a:t>
            </a:r>
            <a:r>
              <a:rPr lang="en-US" sz="31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vs  Regular-NN</a:t>
            </a:r>
            <a:endParaRPr lang="en-US" sz="3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E6CA2-B316-4195-BBA1-506DA2CBB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Shared Weights and Biases</a:t>
            </a:r>
          </a:p>
          <a:p>
            <a:endParaRPr lang="en-US" sz="16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F260A7-D975-4FCD-9E40-C3EC27001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113" y="1897953"/>
            <a:ext cx="5931922" cy="2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882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DFC34-F885-480F-A2AA-04AC182DE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18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US" sz="18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US" sz="18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</a:t>
            </a:r>
            <a:r>
              <a:rPr lang="en-US" sz="3100" b="1" dirty="0" err="1">
                <a:effectLst/>
                <a:latin typeface="Tahom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ConvNets</a:t>
            </a:r>
            <a:r>
              <a:rPr lang="en-US" sz="3100" b="1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-Feature-Learning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1C8E00D-9B08-46B8-8A28-0B265B5816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038" y="1485900"/>
            <a:ext cx="4686300" cy="2628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50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</Words>
  <Application>Microsoft Office PowerPoint</Application>
  <PresentationFormat>On-screen Show (16:9)</PresentationFormat>
  <Paragraphs>34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Tahoma</vt:lpstr>
      <vt:lpstr>Office Theme</vt:lpstr>
      <vt:lpstr>Introduction</vt:lpstr>
      <vt:lpstr>   Feed-Forward Neural Network</vt:lpstr>
      <vt:lpstr>                Input Features</vt:lpstr>
      <vt:lpstr>       Convolutional Neural Network</vt:lpstr>
      <vt:lpstr>                 Input is image</vt:lpstr>
      <vt:lpstr>             ConvNets   vs  Regular-NN </vt:lpstr>
      <vt:lpstr>          ConvNets   vs  Regular-NN </vt:lpstr>
      <vt:lpstr>       ConvNets   vs  Regular-NN</vt:lpstr>
      <vt:lpstr>          ConvNets-Feature-Learning  </vt:lpstr>
      <vt:lpstr>       ConvNets-Feature-Learning</vt:lpstr>
      <vt:lpstr>          Convolutional Neural Network Architecture </vt:lpstr>
      <vt:lpstr>                     Convolutional Layer </vt:lpstr>
      <vt:lpstr>            Convolutional Layer</vt:lpstr>
      <vt:lpstr>                      Convolutional Layer </vt:lpstr>
      <vt:lpstr>                                          Stride </vt:lpstr>
      <vt:lpstr>                         Stride</vt:lpstr>
      <vt:lpstr>                      Padding</vt:lpstr>
      <vt:lpstr>                        Max Pooling Layer </vt:lpstr>
      <vt:lpstr>                   Fully connected Layer </vt:lpstr>
      <vt:lpstr>       A first look at a neural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2022-06-21T10:03:51Z</dcterms:modified>
</cp:coreProperties>
</file>